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7" r:id="rId2"/>
    <p:sldId id="258" r:id="rId3"/>
    <p:sldId id="296" r:id="rId4"/>
    <p:sldId id="259" r:id="rId5"/>
    <p:sldId id="260" r:id="rId6"/>
    <p:sldId id="261" r:id="rId7"/>
    <p:sldId id="297" r:id="rId8"/>
    <p:sldId id="262" r:id="rId9"/>
    <p:sldId id="263" r:id="rId10"/>
    <p:sldId id="264" r:id="rId11"/>
    <p:sldId id="265" r:id="rId12"/>
    <p:sldId id="266" r:id="rId13"/>
    <p:sldId id="294" r:id="rId14"/>
    <p:sldId id="267" r:id="rId15"/>
    <p:sldId id="268" r:id="rId16"/>
    <p:sldId id="269" r:id="rId17"/>
    <p:sldId id="270" r:id="rId18"/>
    <p:sldId id="271" r:id="rId19"/>
    <p:sldId id="301" r:id="rId20"/>
    <p:sldId id="272" r:id="rId21"/>
    <p:sldId id="273" r:id="rId22"/>
    <p:sldId id="274" r:id="rId23"/>
    <p:sldId id="276" r:id="rId24"/>
    <p:sldId id="300" r:id="rId25"/>
    <p:sldId id="278" r:id="rId26"/>
    <p:sldId id="279" r:id="rId27"/>
    <p:sldId id="302" r:id="rId28"/>
    <p:sldId id="295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77" r:id="rId37"/>
    <p:sldId id="298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303" r:id="rId46"/>
  </p:sldIdLst>
  <p:sldSz cx="12192000" cy="6858000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409" autoAdjust="0"/>
  </p:normalViewPr>
  <p:slideViewPr>
    <p:cSldViewPr snapToGrid="0">
      <p:cViewPr varScale="1">
        <p:scale>
          <a:sx n="57" d="100"/>
          <a:sy n="57" d="100"/>
        </p:scale>
        <p:origin x="12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9E23C-C4FB-43FD-91C6-0F3551327131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A7653-E9E8-428B-B32F-0F5ADCEA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16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CAC9A-B2BD-4591-B929-B67EC4648CA3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E6E8A-FCBC-4E46-A342-D05E157E3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5207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현대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기반의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자연어처리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기술이 핵심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아키텍쳐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되고 있는 트랜스포머입니다 논문의 제목에서 알 수 있듯이 트랜스포머라는 아키텍처에는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어텐션이라고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 것이 가장 메인 아이디어로서 사용이 된다는 걸 알 수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932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쓰게 되면 성능이 좋아질 뿐만 아니라 또 추가적인 장점으로는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시각화 할 수도 있다는 건데요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가중치 즉 구해진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이용해서 매번 출력이 나올 때마다 그 출력이 입력에서 어떤 정보를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참고했는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지를 구할 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보시면 이거는 영어를 불어로 번역한 예시인데요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단어들을 출력할 때마다 이러한 입력 단어들 중에서 어떤 단어에 가장 많은 초점을 뒀는지 구할 수가 있는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이런 식으로 밝게 표시된 부분이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높은 부분이라고 할 수 있습니다 이런 식으로 매번 출력할 때마다 이 출력하는 단어가 입력 단어 중에서 어떤 단어의 더욱 많은 가중치를 두어서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수행했는지를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 있는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매우 많은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가지고 있기 때문에 그러한 세부적인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일일이 분석하면서 어떤 원리로 동작을 했는지를 알아내기는 쉽지 않습니다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메커니즘은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요소에 더욱더 많은 초점을 두어서 분류를 했는가 혹은 어떠한 데이터를 만들어냈는가 같은 과정을 분석할 때 용이하게 사용할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682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 오늘 리뷰하고 있는 트랜스포머 논문은 어떤 원리로 동작할까요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딥러닝기반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자연어 처리 네트워크에서 핵심이 되는 논문 중 하나입니다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논문의 원래 제목은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이즈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올 유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니드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이고요 말 그대로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기법만 잘 활용해도 다양한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자연어처리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태스크에서 좋은 성능을 얻을 수 있다는 의미입니다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기법만 쓰기 때문에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전혀 필요로 하지 않습니다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진짜 말 그대로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기법만 사용해서 기계번역부터 시작해서 다양한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자연어처리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태스크를 수행할 수 있는 겁니다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916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오른쪽에 보이는 그림이 원본논문에서 보여주고 있는 트랜스포머의 아키텍처인데요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보이는 것과 같이 실제로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전혀 사용하지 않습니다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이런 식으로 등을 전혀 사용하지 않는다면 문장 안에 포함되어 있는 각각의 단어들이 순서에 대한 정보를 주기가 어렵습니다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그렇기 때문에 트랜스포머는 문장내 각각의 단어들에 대한 순서에 대한 정보를 알려주기 위해서 별도로 포지셔닝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이용해서 순서에 대한 정보를 줄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이런 아키텍처는 향후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더욱 향상된 네트워크에서도 채택이 되었고요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참고로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사용하지 않지만 마찬가지로 인코더와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파트로 구성되는 건 동일합니다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과정을 한번만 쓰는 게 아니라 여러 레이어를 거쳐서 반복하도록 만듭니다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이러한 인코더가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여러번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중첩되어 사용하도록 만든다는 건데요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 지금 보이는 그림에서 왼쪽 파트는 인코더가 되고 오른쪽 파트는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되겠습니다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795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단어 정보를 네트워크에 넣기 위해서는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보통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과정을 거칩니다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해주는 이유는 일단 맨 처음에 입력 차원 자체는 특정 언어에서 존재할 수 있는 단어의 개수와 같기 때문에 또한 그렇게 차원이 많을 뿐만 아니라 각각의 정보들은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원핫인코딩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형태로 표현이 되기 때문에 일반적으로 네트워크에 넣을 때는 먼저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과정을 거쳐서 더욱더 적은 차원의 연속된 값으로 표현합니다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어떠한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실수값으로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표현할 수가 있다는 건데요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예를 들어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하나의 문장이 들어왔을 때에는 실제로 인풋매트릭스로 만들어 집니다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일반적으로 이 매트릭스는 단어의 개수만큼 행위 크기를 가지고요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이런 식으로 라는 값이 이렇게 행 형태로 들어오게 되고 이 각각의 데이터는 차원과 같은 크기의 데이터가 담긴 배열을 사용하게 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그림에선 이런 식으로 총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단어가 존재하기 때문에 이렇게 각각의 단어들에 대해서 그 단어에 대한 정보를 포함하고 있는 값들을 각각 구할 수가 있다는 거죠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다 구할 수가 있는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저는 모델아키텍처를 만드는 사람이 임의로 설정해 줄 수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원본 논문에서는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정도의 값을 사용합니다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이 값은 모델이 아키텍처를 만드는 사람마다 다르게 설정할 수가 있는 거예요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아무튼 그래서 이런 식으로 전통적인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네트워크에 넣기 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입력값들을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표현하기 위해서 사용하는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볼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987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우리가 시퀀스와 같은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기반의 아키텍처를 사용한다고 하면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사용하는 것만으로도 각각의 단어가 어뢰에 들어갈 때 순서에 맞게 들어가기 때문에 자동으로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히든스테이트값은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순서에 대한 정보를 가지게 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만약에 트랜스포머와 같이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자체를 사용하지 않는다면 위치에 대한 정보를 주기 위해서 즉 하나의 문장에 포함되어 있는 각각의 단어 중에서 어떤 단어가 앞에 오는 것이고 어떠한 단어가 뒤에 오는 것인지 그러한 정보를 알려주기 위해서는 위치에 대한 정보를 포함하고있는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필요가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이를 위해 트랜스포머에서는 위치에 대한 정보를 인코딩하고 있는 위치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즉 포지션코딩을 사용합니다 즉 이런 식으로 매트릭스와 같은 크기 즉 같은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디멘전을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가지는 별도의 위치에 대한 정보를 가지고 있는 인코딩정보를 넣어줘서 각각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더 해줌으로써 각각의 단어가 어떤 순서를 가지는지에 대한 정보를 네트워크가 알 수 있도록 만드는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82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그렇게 실제로위치에 대한 정보까지 포함하고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넣어 줄 수 있도록 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이렇게 이 받는 값은 입력 문장에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정보에다가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실제 위치에 대한 정보까지 같이 포함되어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입력값입니다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그러한 입력을 받아서 각각의 단어들을 이용해서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수행하고요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이렇게 파트에서 수행하는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이라고 해서 각각의 단어가 서로에게 어떤 연관성을 가지고 있는지를 구하기 위해 사용합니다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이런 식으로 문장이 들어오게 되면 이 문장을 구성하는 각각의 단어인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 다른 어떠한 단어와 높은 연관성을 가지는지에 대한 정보를 학습하도록 만들 수 있습니다 다시 말해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전반적인 입력 문장에 대한 문맥에 대한 정보를 잘 학습하도록 만드는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494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여기에서 추가적으로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레지널린과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테크닉이 사용되는데요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레지널린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경우는 대표적인 이미지 분류네트워크인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레즈넷과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네트워크에서 사용되고 있는 기법으로 이렇게 어떠한 값을 레이어를 거쳐서 반복적으로 단순하게 갱신하는 것이 아니라 특정 레이어를 건너뛰어서 복사가 된 값을 그대로 넣어주는 기법을 의미합니다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특정 레이어를 건너뛰어서 입력할 수 있도록 만드는 것을일반적으로 커넥션이라고 부르고요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해줌으로써 전체 네트워크는 기존 정보를 입력 받으면서 추가적으로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잔여된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부분만 학습하도록 만들기 때문에 전반적인 학습난이도가 낮고 그렇기 때문에 초기에 모델 수렴속도가 높게 되고 그로 인해 더욱더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글로벌옵티마이저를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찾을 확률이 높아지기 때문에 전반적으로 다양한 네트워크에 대해서 을 사용했을 때 성능이 좋아지는 걸 많이 목격할 수 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마찬가지로 그런 아이디어를 전적으로 채택해서 성능을 높였다고 할 수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수행해주고 나온 값과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레커넥션을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이용해서 바로 더해진 값을 같이 받아서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노멀라이제이션까지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수행한 뒤에 그 결과를 내보낼 수 있도록 만듭니다 이것이 인코더의 동작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과정이고요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502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(Encoder)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 아키텍처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인코더 레이어에 대해 정의합니다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입력과 출력의 차원이 같습니다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특징을 이용해 트랜스포머의 인코더는 인코더 레이어를 여러 번 중첩해 사용합니다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하이퍼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hyperparameter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1"/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hidden_dim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단어에 대한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차원</a:t>
            </a:r>
          </a:p>
          <a:p>
            <a:pPr lvl="1"/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n_heads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(head)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개수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scaled dot-product attention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개수</a:t>
            </a:r>
          </a:p>
          <a:p>
            <a:pPr lvl="1"/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pf_dim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Feedforward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레이어에서의 내부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차원</a:t>
            </a:r>
          </a:p>
          <a:p>
            <a:pPr lvl="1"/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dropout_ratio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드롭아웃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(dropout)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&lt;pad&gt;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토큰에 대하여 마스크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(mask)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설정합니다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768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실제로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들어온 이후로부터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거치고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레커넥션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노말라그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다음에 다시 레이어를 거친 다음에 마찬가지로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널린그리고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노를 추가해서 결과적으로 하나의 인코더 레이어에서 그 결과값을 뽑아낼 수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이런식으로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 정교화 과정을 반복하는 방식으로 여러 개의 레이어를 중첩해서 사용합니다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한가지 유의할 점은 각각의 레이어는 서로 다른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가집니다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레이어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번과 레이어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번에 포함되어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레이어의 사용되는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서로 다릅니다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이때 이렇게 레이어를 중첩해서 사용할 수 있다는 점에서 유추할 수 있겠지만 이렇게 입력되는 값과 출력되는 값에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디멘전은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동일합니다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23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실제로는 다음과 같이 전체 인코더와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아키텍처를 그려볼 수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들어온 다음에 여러 개 인코더 레이어를 반복해서 가장 마지막에 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코더에서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나오게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출력 값은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들어가게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해주는 이유는 우리가 앞서 모델이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활용했을 때와 마찬가지로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 에서는 매번 출력할 때마다 입력 소스 문장 중에서 어떤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단어에게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가장 많은 초점을 둬야 되는지를 알려주기 위함입니다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마찬가지로 여러 개의 레이어로 구성이 되고 이 마지막레이어에서 나오게 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바로 실제로우리가 번역을 수행한 결과 그 출력 단어가 되는 거고요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각각의 레이어는 인코더의 마지막 레이어에서 나오게 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입력으로 받는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바로 트랜스포머 가장 기본적인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동작방식이고요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이런 식으로 인 파트에서 마지막 레이어의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안받는 게 아니라 이렇게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받는 기법도 존재하긴 하지만요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아무튼 기본적인 트랜스포머의 아키텍처는 이런 식으로 인코더의 마지막 레이어에서 나오게 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레이어의 넣어주는 방식으로 동작합니다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또한 마찬가지로 각각 단어 정보를 받아서 이어서 각 단어의 상대적인 위치에 대한 정보를 알려주기 위해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추가한 뒤에 입력을 넣게 되고요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 하나의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레이어에서는 두 개의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 보이는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셀프어텐션으로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인코더 파트와 마찬가지로 각각의 단어들이 서로가 서로에게 어떠한 가중치를 가지는지를 구하도록 만들어서 이 출력되고 있는 문장에 대한 전반적인 표현을 학습할 수 있도록 만들고요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이어서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레이어의 두 번째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어텐션에서는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인코더에 대한 정보를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있도록 만듭니다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각각의 출력 단어가 인코더에 출력 정보를 받아와 사용할 수 있도록 만듭니다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이건 다시 말해 각각의 출력되고 있는 단어가 소스문장에서의 어떤 단어와 연관성이 있는지를 구해주는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여기 보이는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일반적으로 인코더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텐션이라고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부르고요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동작 원리를 간단한 예시로 설명 드리자면 예를 들어 입력 문장이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한다면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차례대로 나는 선생님이다 이런 식으로 출력을 내뱉게 될 건데요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출력되고 있는 단어들 예를 들어서 선생님이라고 단어를 번역한다고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하면그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선생님이라는 단어는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티처중에서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단어와 가장 높은 연관성을 가지는지를 구할 수가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그러한 정보를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계산하도록 만들어서 이렇게 인코더파트에서 나왔던 출력 결과를 전적으로 활용하도록네트워크를 설계할 수 있는 것입니다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또한 마찬가지로 입력으로 들어온 입력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출력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같도록 만들어서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레이어는 여러 번 중첩해서 사용할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900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트랜스포머가 나오게 된 계기를 이해하기 위해서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기반의 기계번역발전 과정에 대해 확인해 보겠습니다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기준으로 최신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자연어처리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쪽 고성능 모델들은 트랜스포머 아키텍처를 기반으로 하고 있습니다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최근까지 화제가 되었던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모두 이러한 트랜스포머의 아키텍처를 활용하여 좋은 성능을 내고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자연어처리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태스크중에서 가장 대표적이면서 중요한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테스크중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기계번역입니다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기계번역 기술이 발전과정을 확인해 보시면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 즈음에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제안되었고 그로부터 약 십 년 정도가 지난 뒤에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등장하였습니다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사용하면 다양한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시계열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모델링할 수 있는데요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대표적으로 주가예측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가능합니다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활용해서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년도에는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 기술로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시콘스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시콘스가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등장하였습니다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시콘스는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현대의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기술들이 다시 빠르게 나오기 시작한 시점인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년도에 고정된 크기의 컨텍스트 벡터를 사용하는 방식으로 번역을 수행하는 방법을 제안하였습니다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이러한 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퀀스 투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퀀스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나왔을 때에 시점만 하더라도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고정된 크기의 컨텍스트벡터를 쓰고 있기 때문에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소스문장을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 고정된 크기에 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터에다가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압축을 할 필요가 있다는 점에서 성능적인 한계가 존재했습니다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이후에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메커니즘이 제한된 논문이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나오면서이러한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 코스트모델이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적용하여성능을 더 끌어올릴 수가 있었고요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 이후에 트랜스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포머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논문에서는그냥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자체를 사용할 필요가 없다는 아이디어로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오직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기법에 의존하는 아키텍처를 설계했더니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성능이 훨씬 좋아지는 것을 보여주었습니다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포머를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기점으로 해서 더 이상 다양한 자연어처리태스크에 대해서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기반의 아키텍처를 사용하지 않고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더욱 더 많이 사용하게 되었습니다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메커니즘이 등장한 이유로부터는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입력식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전체에서 정보를 추출하는 방향으로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 방향이 발전되어 왔다고 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이후에 나온 논문들 중에서도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활용하는 아키텍처도 많이 존재하지만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전반적인 추세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자체는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더욱더 활용하는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트랜스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아키텍처를 따르는 방식으로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고성능 모델들이 제한되고 있습니다 </a:t>
            </a: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089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다시 말해 트랜스포머에서는 마지막 인코더에 레이어의 출력이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 입력되는 형식으로 동작하고요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전체 레이어의 개수가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 예시는 다음과 같습니다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이 레이어의 개수는 인코더와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동일 하도록 맞춰주는 경우가 많고요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인코더랑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둘 다 네 개의 레이어로 구성되어 있는 걸 확인할 수 있고 이렇게 인코더 파트에서 마지막 레이어의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레이어에 입력되는 걸 확인할 수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입력이 된다는 의미는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파트에 두번째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출력 단어가 입력 단어 중에서 어떤 정보와 가장 높은 연관성을 가지는지를 계산하도록 만들어주는 바로 여기 부분에서 사용된다고 보시면 되겠습니다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059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트랜스포머에서도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인코드와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구조를 다릅니다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사용하지 않는다는 점이 큰 차이점이고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인코드와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다수 사용한다는 점이 특징입니다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재미있는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점은원래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기본적으로 어린애를 사용할 때는 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코더즉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이나 등은 고정된 크기로 사용하고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입력단어의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개수만큼 반복적으로 인코더 레이어를 거쳐서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만들었다고 하면 트랜스포머에서는 입력 단어 자체가 하나로 쭉 연결되어서 한번에 입력이 되고 한번에 그에 대한 값을 구한다고 할 수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다시 말해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사용했을 때와 다르게 위치에 대한 정보를 한꺼번에 넣어서 한번에 인코더를 거칠 때마다 병렬적으로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구해낼 수 있기 때문에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사용했을 때와 비교하여 일반적으로 계산 복잡도가 더 낮게 형성됩니다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실제로 학습을 수행할 때는 이러한 입력 값을 전부를 한꺼번에 넣을 수 있기 때문에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사용하지 않고 학습을 진행할 수 있다는 점이 장점인데요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이제 실제로 모델에서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내보낼 때는 마찬가지로미디코드 아키텍처를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여러번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사용해서이렇게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 나올 때까지 반복하도록 만들어서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구하도록 만들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보시면 이렇게 중간에 컨텍스트벡터로 압축하는 과정 등이 완전히 생략이 되어 있기 때문에 네트워크 자체에서 과 같은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구조를 아예 사용할 필요가 없다는 점이 장점이라고 할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662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8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실제 구조는 바로 다음과 같습니다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오른쪽에 보이는 그림이 멀티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보여주고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있는그림이고요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이렇게 중간에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스케일텐션은 바로 왼쪽 그림과 같이 구성됩니다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이해하기 위해서는 쿼리와 류가 무엇인지 알 필요가 있는데요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쿼리는 무언가를 물어보는 주체입니다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간단히 설명하면 어떠한 단어가 다른 단어들과 어떠한 연관성을 가지는지를 구하는 것이라 할 수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물어보는 주체가 쿼리이고 그 물어보는 대상이 키입니다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라는 하나의 문장이 있을 때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처에 포함되어 있는 각각의 단어가 다른 단어와 얼마나 연관성을 가지는지 측정하기 위해서 을 수행할 수 있는데 이때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대해서 얼마나 연관성이 있는지 구한다고 치면 그때 아이가 커리가 되는 거고요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아이엠티처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 단어들은 키가 되는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어떠한 단어가 다른 어떠한 단어들에 관해서 어떠한 가중치 값을 가지는지 구하고자 한다면 이런 식으로 각각의 키에 대해서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어텐션스코어를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구해오는 방식으로 동작하는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그렇게 스코어를 구한 뒤에는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벨류값들과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곱해서 결과적인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 있는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매우 확인해 보시면 이런 식으로 물어보는 주체 즉 쿼리가 들어오고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수행할 단어들 그 정보가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들어가는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행렬곱을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수행한 뒤에 간단하게 스케일링을 해주고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마스크를 씌워준 다음에 이제 소프트맥스를 취해서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키중에서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단어와 가장 높은 연관성을 가지는지를 그 비율을 구할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앞에서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공부했었던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어텐션메커니즘과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같다고 할 수 있죠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구해준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실제로 값을 곱해서 가중치가 적용된 결과적인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어텐션스코어를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수가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그러한 과정이 이렇게 스케일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수행되는 것이고요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여기에서 참고로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들어왔을 때 그런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입력값들은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체계로 구분됩니다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어떠한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입력문장이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들어왔을 때 이제 그것은 로 구분되는데 이때 서로 다른 로 구분될 수 있도록 만드는 것입니다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해주는 이유는 계의 서로 다른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컨셉을 학습하도록 만들어서 더욱더 구분된 다양한 특징들을 학습할 수 있도록 유도해 준다는 장점이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이와 같이 인력으로 들어온 값은 세계로복제가 되어서 각각 쿼리로 들어가게 되고 이러한 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쿼리값들은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리니즉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곡을 수행해서 로 구분된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코리상들을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만들어내게 되고 이때 여기에서 는 헤드의 계수이기 때문에 각각 서로 다른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헤드끼리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키코리의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쌍을 받아서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수행해서 결과를 내보냅니다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 다음에 앞서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같아야되기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때문에 이렇게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헤드로부터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나오게 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다시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수행해서 일자로 쭉 붙인 뒤에 마지막으로 리니 를 거쳐서 아웃풋 값을 내보내게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결과적으로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갖도록 만들어서 이러한 멀티 레이어 를 사용한 뒤에도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줄어들지 않도록 만듭니다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이런 식으로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어텐션메커니즘이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사용되는 것이고요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전체아키텍처에서 다 동일한 함수 로서 동작합니다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900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다른 점이라고 한다면 이렇게 사용되는 위치마다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쿼리랑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키를 어떻게 사용할지가 달라질 수 있는 건데 그런 점을 제외하고 기본적인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어텐션레이어의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동작 방식은 같습니다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예를 들어 이렇게 인코더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텐션에서는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출력 단어가 쿼리가 되는 것이고 각각의 출력 단어를 만들기 위해서 인코더 파트에서의 어떤 단어를 참고하면 좋은지를 구하기 위해서 이 값으로는 인코더에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쓰겠다는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각각의 단어를 출력하기 위해서 어떤 정보를 참고해야 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인코더한테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물어보는 것이기 때문에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파트에 있는 단어가 커리가 되고 인코더 파트에 있는 각각의 값들이 키와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된다고 할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07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54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멀티 레이어를 더욱 더 자세하게 소식으로 표현하면 다음과 같은데요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이렇게 하나의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쿼리와 키와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쿼리와 키와 곱해서 각 쿼리에 대해서 각각의 키에 대한 에너지 값을 구할 수 있겠죠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에너지값에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표현하도록 만들어서 실제로 어떤 키에 대해서 높은 가중치를 가지는지 계산할 수가 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이렇게 스케일로서 루트를 사용합니다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Dk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키디멘젼이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되겠고요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특정한 스케일로 나눠주는 이유는 소프트맥스함수 자체가 가지는 특성을 생각해 보시면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영근처에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위치에서는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그라디언트가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높게 형성되는 것에 반해 값이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들쭉날쭉조금씩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왼쪽 오른쪽으로 이동하게 되면 기록이 값이 많이 줄어들기 때문에 그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ANYTHING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피하기 위한 방법으로 이러한 스키를 넣어 줄 수 있다고 논문에선 말하고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결과적으로 이렇게 각각의 쿼리가 각각의 키에 대해서 어떠한 가중치를 가지는지 스콧 값을 구한 뒤에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 낼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입력으로 들어오는 각각의 값에 대해서 서로 다른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리니어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레이어를 거치도록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만들어서측에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서로 다른 각각 값을 만들 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있도록하는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측에서로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컨셉을 네트워크가 구분해서 학습하도록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만들으로써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수행하기 위한 다양한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피쳐드를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학습하도록 만듭니다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나중에 우리가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어텐션스코어를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시각화해 볼 때는 의 개수만큼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스코의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그림이 나오게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결과적으로 이렇게 각 헤드에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 있고 이제 이것을 일자로 쭉 붙인 다음에 마지막으로 아홉은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매트릭스랑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곱해서 결과적인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멀티어텐션의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구해낼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이런 식으로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들어왔을 때 기본적으로는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키와 쿼리 값으로 각각 들어가게 되고 이렇게 나올 때는 인력으로 들어왔던 값과 동일한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가지기 때문에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레이어가 포함된 하나의 인코더 혹은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레이어는 중첩해서 사용될 수 있는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693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한번 자세하게 부모의 동작 원리를 알아보겠습니다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지금은 그냥 간단하게 하나의 단어만 있다고 가정을 해볼게요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위해서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헤드마다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쿼리와 키 값을 만들 필요가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이렇게 하나의 단어가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차원으로 표현되고 있는 상태에서 이제 여기에서 리니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거쳐서 각각 쿼리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차원을 김 맛을 이라고 부를 수 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원본 논문에서는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임차원을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차원으로 사용한다고 언급을 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만약에 헤드의 길수가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개라고 하면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나눈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만큼 각각의 쿼리의 차원이 구성되는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보이는 그림은 그냥 간단하게 차원이 사차원이고 헤드가 두 개라고 가정한 상황입니다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이제 이럴 때는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4X8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매트릭스가 만들어지겠죠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왜냐하면은 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데이터를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데이터로 매핑해야 되기 때문에 이렇게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4X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가중치 매트릭스가 사용되는 것입니다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이런 식으로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LOVE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차원으로 표현되어 있다고 하면 이제 이것은 쿼리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 각각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차원으로 구성되어 있는 데이터로 표현될 수 있는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860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쿼리랑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밸류를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 구했다고 치면 바로 다음에 공식으로 이용해서 실제로 인류를 구할 수가 있는데요 이때 이 쿼리는 각각의 다른 단어들이 키와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행렬곱을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수행해서 이렇게 하나의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에너지 값을 구할 수가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아까 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소프트맥스에 들어가는 값의 크기를 로 말라 해주기 위해서 각각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스케일링터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 나누어 줍니다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이후에 소프트맥스를 취해서 실제로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키값에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어떠한 가중치를 가지는지를 구해낼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 보이는 그림에서는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퍼센트 만큼의 높은 연관성을 가지고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LOVE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단어와는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퍼센트 그 다음에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단어와는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퍼센트 이렇게 각각의 가중치를 가진다고 표현할 수가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있는거고요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이렇게 각각의 가중치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값에다가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밸류값들을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 곱한 뒤에 전부 더 해줘서 결과적으로 값을 만들어 낼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마찬가지로 을 구할 수가 있다는 거고요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이러한 과정을 통해서실제로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수행되는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2235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한번 실제로 전체 문장이 한꺼번에 입력되는 이런 행렬과 같은 상황에서 예시를 다시 한번 확인해 보겠습니다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실제로 이런 식으로 행렬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곱셈연산을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이용해서 한꺼번에 연산이 가능하고요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문장이 있고 그 다음에 차원이 사차원 이라고 했을 때 바로 이렇게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3X4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매트릭스로 구성되는데요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마찬가지로 하나의 헤드에 있는 이 쿼리 키를 구하기 위한 가중치 값이 이렇게 있다고 해볼게요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헤드에서는 바로 이런 식으로 각각의 쿼리 값이 만들어지는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154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291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마찬가지로 이렇게 쿼리의 값이 구해줬기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문장을 구할 수 있게 되는 건데요 이렇게 아이와 러브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한꺼번에 이렇게 각기 값과 곱해줘서 에너지를 이렇게 삼발이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만들어 낼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에너지 값은 말 그대로각각의 단어가 각각의 키 값에 대해서 얼마나 높은 그 연관성을 표현하는 수치를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부여했는지를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수가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이런 식으로 에너지 값은 각각의 대해서 구해지는 방식으로 이렇게 행과 열은 모두 단어의 계수와 동일한 크기를 가집니다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각각의 단어가 서로에게 어떠한 연관성을 가지는지 구할 수가 있는 것이고요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지역의 소프트맥스를 취해서 각각의 행마다 각기 단어에 대한 값들을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구해낼 수 있도록 만드는 거고요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그러한 가중치 들과 값을 곱해 주어서 실제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매트릭스를 구할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보시면 이제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어텐션값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자체는 입력되었던 쿼리와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키와 모두 동일한 차원을 가집니다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4696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한가지 알아두시면 좋은 점은 마스크 행렬을 사용할 수 있다는 점인데요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마스크 행렬 즉 마스크 매트릭스는 특정한 단어를 무시할 수 있도록 하기 위해 사용할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에너지 값이 있을 때에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에너지와 같은 차원의 마스크 매트릭스를 만들어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각각의 원소 단위로 곱해 주어서 어떠한 단어는 참고하지 않도록 만들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들어서 이렇게 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단어는 이 러브에 해당하는 키 값은 무시하도록 즉 러브 유는 그냥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하지 않도록 무시하고자 한다면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에너지 값을 전부 다 마이너스 무한이라고 할 수 있는 가능한 최대로 작은 값을 넣어주게 되면 실제로 소프트맥스를 취해서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어텐션스코어가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구해졌을 때 고려하지 않도록 처리가 된 그런 단어들에 대해서는 모두영퍼센트의 가중치 값을 가지게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마스크 매트리스를 그냥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씌워줌으로써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특정한 단어는 무시해서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수행하지 않도록 만들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이와 같이 마스크 매트릭스를 이용해서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에너지 값에 마스크를 적용함으로써 특정 단어는 그냥 무시해서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수행하지 않도록 만들 수가 있는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659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결과적으로 이렇게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헤드마다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입력으로 들어온 쿼리와 키 같은 차원의 벡터를 만들어내기 때문에 이렇게 각 헤드 마다 쿼리와 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각각 넣어서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수행한 값들을 쭉 연결하게 되면 다시 맨 처음에 입력이 되었던 입력 전과 같은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디맨전을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가지게 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549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트랜스포머에서 사용되는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여러 개의 헤드를 가진다고 해서 멀티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073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9326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헤드에 대해서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수행한 뒤에 그러한 결과를 다시 쭉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이어붙이기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때문에 결과적으로 만들어진 매트릭스의 이 열에 개수는 원래 입력에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차원과 동일한 값을 가집니다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이제 마지막에 가중치 값으로 모델 곱하기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모델차원을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가지는 매트릭스를 곱해 줌으로써 결과적인 멀티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텐션의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구할 수 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이렇게 하더라도 결과값은 입력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디맨전과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동일하기 때문에 이러한 멀티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수행해도 차원이 동일하게 유지가 된다는 점이 특징입니다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7372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앞서 간단하게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트랜스부모에는 세 가지 종류의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트랜스포머에 쓰이는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항상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멀티어텐션으로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헤드가 여러 개의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볼 수 있는데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사용되는 위치에 따라서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그리고 마스크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 가지 종류가 존재합니다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인코더의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단어가 서로에게 어떠한 연관성을 가지는지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구하도록 만들고 전체 문장에 대한프레젠테이션을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러닝할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있도록 만든다는 점이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특징이고요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파트에서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수행할 때는 이렇게 각각의 출력 단어가 다른 모든 출력 단어를 전부 참고하도록 만들지는 않고 앞쪽에 등장했던 단어들만 참고할 수 있도록 만듭니다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출력 문장이 나는 축구를 했다 라고 하면은우리가 축구를 이라는 단어를 출력할 때 있어서 했다라고 이렇게 뒤쪽에 나오는 단어가 무엇인지 참고할 수 있도록 만들어 버리면 모델이 정상적으로 학습이 되기가 어렵습니다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미디코드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파트에서 을 수행할 때는 이렇게 각각의 단어에 대해서 이 앞쪽단어들만 참고할 수 있도록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만들으로써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치팅을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하지 않고 정상적으로 모델이 학습될 수 있도록 만드는 것입니다 마지막으로 인코더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쿼리가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있고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키밸류는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인코더에 있는 상황을 의미하는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난 널 좋아해 라고 라고 문장이 들어왔을 때 출력 문장이 난 널 좋아해 라고 나온다고 하면 각각의 출력 단어들이 이러한 입력 단어들중에서 어떤 정보에 더욱더 많은 가중치를 두는 지를 구할 수 있어야 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그러한 과정에서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미디코더파트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인코더 파트에 있는 키와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참조한다고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해서인코더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부르는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195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이어서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셀프텐션에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알아볼 건데요실제로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인코더와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모두에서 사용되고요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시각화 과정을 통해서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나온 값을 그려볼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매번 입력문장에서 각 단어가 다른 어떤 단어와 연관성이 높은지 구할 수 있는 건데요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이런 식으로 하나의 입력 문장이 들어왔을 때 각각의 단어들은 다른 모든 단어에 대해서 값을 구할 수가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이렇게 문장이 있다고 했을 때 각각의 단어들은 다른 단어 모두에 대해서 얼마나 가중치를 부여할지를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계산할 수가 있는 건데요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이렇게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단어를 출력한다고 하면 이러한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의미하는 단어는 앞쪽에 있는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동일한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되겠죠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어텐션스코어를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시각적으로 출력하도록 만들면 이런 식으로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관련해서 더 높은 스코어를 가지는 방식으로 학습이 될 가능성이 높습니다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이런 식으로 각각의 단어들이 서로 어떠한 연관성을 가지는지를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과정을 통해서 시각화해 볼 수가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6595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이제 결과적으로 우리가 앞에서 확인했던 이 부모의 전체 아키텍처에 포함되어 있는 내용들을 하나씩 확인해보았는데요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인코더 파트 에선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들어와서 위치에 대한 정보를 반영해준 입력을 실제로 첫번째 레이어에 넣어주게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되고요이제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레이어는 본 만큼 반복이 되어서 중첩 사용이 되고 이제 그렇게 나온 마지막 레이어의 인코더에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레이어에 들어간다고 보시면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마찬가지로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레이어도 본 만큼 중첩이 되어서 가장 마지막에 나온 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리니레이어와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소프트맥스를 취해서각각의 출력 단어를 만들어 낼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이제 우리가 한 가지 얘기 안 한 게 있다고 하면 바로 위치정보를 어떤 식으로 넣을 지에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인코딩함수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2773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원본논문에서는 하나의 문장이 포함되어 있는 각각의 단어들에 대한 상대적인 위치에 대한 정보를 모델에게 알려주기 위해서 바로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주기함수를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활용한 공식을 사용하는데요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공식 은 바로 다음과 같습니다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는 포지션코딩의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약자고요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이 포스는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단어번호가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되겠고요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아이는 각각의 단어에 대한 값에 위치하나하나를 의미합니다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이런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식으로사인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함수와 같은 주기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위해서 사용하는데요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들어와 있는 만과 같은 값이나 이런 사인과 콜사인함수는 이렇게 기본적인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사인함수와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코사인 함수 말고 다른 주기 함수를 사용할 수도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있는거고요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아무튼 우리 네트워크가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임명문장이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포함되어 있는 각 단어들의 상대적인 위치 에 대한 정보를 알 수 있도록 이러한 주기성을 학습할 수 있도록 만들기만 한다면 어떤 함수가 들어와도 사용할 수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원본논문에서도 이렇게 함수와 코사인 함수를 이용해서정해진 그런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수도 있지만 우리가 위치에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따로 학습하도록 만들어서 네트워크에 넣을 수 있다고 말하고 있고 실제로 그렇게 넣었을 때도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사인함수와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코사인 함수를 이용했을 때와 실제 성능상의 차이는 거의 없었다고 말하고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실제로 트랜스포머 이후에 나온 다양한 아키텍처에서는 이러한 주기 함수를 사용하지 않고 그냥 학습이 가능한 형태로별도의 레이어를 사용하기도 합니다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534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 기존에 제한되었던 모델에는 어떤 한계점이 존재 할까요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모델의 한계점이라고 한다면 이 컨텍스트의 소스 문장의 정보를 압축한다는 점입니다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병목 현상이 발생할 수 있기 때문에 성능 하락의 원인이 될 수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예시를 확인해 보시면 대표적인 모델을 활용한 기계번역 예시라고 할 수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왼쪽에 있는 독일어 문장 즉 각각의 단어들로 구성된 하나의 시퀀스가 들어왔을 때 이렇게 중간에서 하나의 고정된 크기의 컨텍스트벡터로 바꾼 뒤에 다시 이러한 컨텍스트벡터로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출력문장을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만들어내는 것을 확인할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한쪽에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시콘스에서부터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한쪽에 시퀀스를 만든다는 의미에서 시퀀스 투 시퀀스 모델이라고 부를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결과적으로 이렇게 영어출력문장이 나오는 걸 확인할 수 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이때 이러한 아키텍처를 확인해 보시면 매번 단어가 입력될 때마다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갱신하는 걸 확인할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단어가 입력될 때마다 이전까지 입력되었던 단어들에 대한 정보를 포함하고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받아서 매번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새롭게 갱신합니다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이런 식으로 각각의 단어가 차례대로 순서에 맞게 입력될 때마다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갱신데요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값은이전까지 입력되었던 단어들에 대한 정보를 갖고 있기 때문에 이렇게 마지막 단어가 들어왔을 때 그때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전체를 대표하는 하나의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컨텍스트백터로서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수가 있다는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이렇게 마지막 단어가 들어왔을 때의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하나의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컨텍스트백터로서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컨텍스트벡터 안에는 앞에 등장했던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문맥적인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담고 있다고 가정하는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이러한 컨텍스트벡터로부터 출발해서 이렇게 출력을 수행하는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디코더파트에서는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출력 단어가 들어올 때마다 이러한 컨텍스트벡터로부터 출발해서 마찬가지로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를 만들어서 매번 출력을 내보냅니다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그 다음 단계에서는 이전에 출력했던 단어가 다시 입력으로 들어와서 반복적으로 이전까지 출력했던 단어에 대한 정보를 가지고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같이 입력을 받아 새롭게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갱신하는 걸 확인할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디코더파트에서는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갱신하면서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갑으로부터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콘스가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나올 때까지 반복합니다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시퀀스가 나왔을 때 출력문장생성을 마치게 되고요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기본적인 형태의 시퀀스 모델이 동작 원리입니다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확인해 보시면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대표하는 하나의 컨텍스트벡터를 만들어야 한다는 점에서 이렇게 고정된 크기의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컨텍스트백터의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압축하려고 하면 이러한 입력 문장은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어떨때는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짧기도 하고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어떨때는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길기도 하기 때문에 그러한 다양한 경우의 수에 대해서 항상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고정된 크기로 가지고 있는 것은 전체 성능에서 병목 현상의 원인이 될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0340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식으로 들어갈 수 있는지를 확인해 보면 각각의 단어들은 만큼의 차원을 가지게 됩니다 지금 그림에서는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차원이 파리 되겠죠 이 사인과 코사인에 들어가는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포스값과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값은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입력행렬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값에서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인덱스값과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동일하게 들어가는 것입니다 예를 들어 여기는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영컷만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되는데요 첫번째 단어의 네 번째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이기 때문이죠 그래서 이제 각각의 값들이 이런 함수에 들어가게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돼서바로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동일한디냉전을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가지는 위치인 코딩을 만들어 낼 수 있습니다 그래서 이제 이 값을 로다 더 해줘서 원서로 다 더해준 뒤에 그 값을 실제로 각 인코더와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사용을 한다고 보시면 되겠습니다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0724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보이는 코드는 간단하게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실제로 어떤 식으로 각 단어의 위치에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정보가 들어가는지 그림으로 표현한 것입니다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이러한 문제를 조금이나마 완화하기 위한 아이디어로 이 고정된 크기의 컨텍스트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백터를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 참고하도록 만들어서 조금 더 성능을 개선할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하게 되면 이 컨텍스트벡터에 대한 정보가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디코더파티에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형태로 거침에 따라서 정보가 손실되는 정도를 더 줄일 수 있기 때문에 출력되는 문장이 길어진다고 하더라도 각각의 출력되는 단어에 이러한 컨텍스트벡터에 대한 정보를 다시 한번 넣어줄 수 있어서 성능이 기존보다 조금 더 향상될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이런 식으로 접근한다고 하더라도 여전히 이 소스 문장을 하나의 벡터의 압축해야 된다는 점은 동일하기 때문에 병목 현상은 여전히 발생합니다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667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현재의 문제 상황이라고 한다면 하나의 문맥 벡터 즉 컨텍스트 벡터가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모든 정보를 가지고 있어야 하기 때문에 성능이 저하될 수 있다는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에서는 하나의 문맥 벡터에 대한 정보만 가지고 있는 게 아니라 출력 단어를 만들 때마다 매번 소스문장에서의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전부를 입력으로 받으면 어떨까요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아이디어가 나올 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있는거죠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최신비율은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 메모리 그리고 빠른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병렬처리를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지원 하기 때문에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시퀀스길이가 길다고 하더라도 그러한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구성하는 각각의 단어에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전부를 특정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행렬에다가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기록해 놓았다가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전반적인 내용들을 매번 출력할 때마다 반영할 수 있기 때문에 성능이 좋아질 것을 기대할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하나의 고정된 크기의 컨텍스트벡터에 담지 말고 그냥 소스 문장에서 나왔던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전부를 매번 입력으로 받아서 일련의 처리 과정을 거쳐서 출력 단어를 만들도록 하면 성능이 더 좋아질 수 있다는 겁니다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872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보이는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아키텍쳐가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바로 시퀀스에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적용한 아키텍처인데요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적용해서 인코드파트에 모든 출력을 참고하도록 만들 수가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이렇게 매번 전체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시콘스기에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만든 아웃풋 값들이 따로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나오게 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그걸 그대로 이용해서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간단하게 구현할 수도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전반적인 내용을 확인해 보시면 이렇게 매번 단어가 출력돼서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나올 때마다 그냥 이 값들을 전부 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출력값으로서그냥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별도의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배열에다가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기록해놓습니다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이런 식으로 각각의 단어를 거치면서 갱신되는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매번 다 가지고 있는 거예요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해줌으로써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매단어가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들어왔을 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전부 가지고 있을 수 있기 때문에 이러한 값들을 어떻게든 참고해서 이렇게 출력 단어가 매번 생성될 때마다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전체를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반영하겠다라는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아이디어라고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보시면되겠습니다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실제로는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디코드파트에서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갱신하게 되는데 이때 현재 단계에서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만든다고 하면 바로 이전에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이용해서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출력단어의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값과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서로 묶어서 별도의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행렬곱을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수행해서 각각 에너지 값을 만들어냅니다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 때에 그 에너지 값은 내가 현재 어떠한 단어를 출력하기 위해서 소스문장에서 어떤 단어에 초점을 둘 필요가 있는지를 수치화해서 표현한 값입니다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그러한 에너지 값에 소프트맥스를 취해서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구한 뒤에 그렇게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값에 대해서 어떤 벡터의 더 많은 가중치를 두어서 참고하면 좋을지를 반영해서 그렇게 가중치 값을 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곱한 것을 각각의 비율에 맞게 더해준 다음에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출력단어를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만들기 위해서 반영을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하겠다라고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보시면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단순히 이렇게 컨텍스트터만 참고하는 것이 아니라 여기에 더불어서 소스문장에서 출력이 되었던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전부 반영해서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단어들중에서 어떤 단어에 더욱더 주의집중해서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만들 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있는가를우리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모델이 고려하도록 만들어서 성능을 더욱 높일 수가 있다는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쉽게 말하면 매번 출력할 때마다 이 소스문장에서 나왔던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 참고하겠다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이겁니다즉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압축된 컨텍스트벡터 하나만 보는 것이 아니라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 고려한 하나의 벡터를 구한 다음에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같이 입력으로 넣어줘서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정보를 모두 고려할 수 있도록 만들기 때문에 성능이 좋아질 수 있는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96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그래서 실제로 기법을 적용했을 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 각각의 출력 단어를 만드는 과정을 수식적으로 표현하면 다음과 같이 정리할 수가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현재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처리중인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인덱스가 되겠습니다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한 번에 하나의 단어를 만드는데 그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처리중인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인덱스가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되겠고요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경우는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 출력인덱스가 되겠습니다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에너지값이라고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 것은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출력단어를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 때마다 모든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고려하는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인코더의 모든 출력들을 고려하겠다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보시면돼요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여기에서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이전에 출력했던 단어를 만들기 위해 사용했던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되겠고요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 파트에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이걸 간단하게 정리하자면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 내가 이전에 출력했던 정보는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비교를 해서 에너지 값을 구하겠다는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어떤 값과 가장 많은 연관성을 가지는지를 에너지 값으로 구할 수가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있는거고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이제 이러한 에너지 값에 소프트맥스를 취해서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실제로 비율적으로 이 각각의 값들 중에서 어떤 값과 가장 연관성이 높은 지를 구하도록 만들고 이제 이러한 가중치 값을 실제로 값과 곱하도록 만들어서 이러한 가중치가 반영된 각각의 인코더에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출력결과를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더해서 그것을 활용하는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681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 그림은 실제로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어텐션메커니즘을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제안한 논문에서 보여주고 있는 그림인데요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보시면 마찬가지로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에너지랑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가중치에 공식은 동일합니다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보시면은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 각각의 단어를 만들기 위해서는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이용해서 만들 수가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만들기 위해서 이전에 사용했던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값과 파티에 모든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같이 묶어서 에너지 값을 구한 뒤에 이제 거기에 소프트맥스를 취해서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 있는 거에요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 그러한 비율이 각각 가 되겠습니다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들어서 만약에 입력 문장이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해볼게요 이때 각각의 단어들 중에서 어떤 걸 가장 많이 참고하면 되는지를 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퍼센트로 구해주는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들어서 아이는 칠십 퍼센트 은 이십 퍼센트 는 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퍼센트피쳐드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오퍼센트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이런식으로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 더 했을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때백이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될 수 있도록 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구해서그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비율만큼 실제로 값을 곱한 것을 이 컨텍스트벡터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처럼사용을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있다는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겁니다그래서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출력을 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때마다이렇게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소스문장에서 출력되었던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전부 반영해서 이렇게 다음에 뭘 출력할 지를 만들 수 있다라는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겁니다이제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그래서 이렇게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출력단어를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때마다이렇게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소스문장에서 등장했던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반영하도록만들어서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수가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겁니다즉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다시 한번 용어를 정리해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드리자면에너지값은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소스문장에서 나왔던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중에서어떤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값과 가장 연관성이 있는지를 구하기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위해서그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수치를 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것이고요이제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 값들을 소프트맥스에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넣어서상대적인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가중치라고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있겠고요그러한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가중치 값들을 실제로 각각의 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곱해줘서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전부더해준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입력으로 같이 넣어주겠다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라고보시면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되겠습니다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44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A068-423C-4150-BC82-FD3E72D3DB43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42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F8436-B5F4-4DDF-9352-8831E2E56D4A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54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5CF7-FB70-48E2-9686-E970821B0443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204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896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391EB-1DC1-4EC0-BFC6-D386763A0022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42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7BBA-5583-4A0C-BBAF-F626FDAECCF1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493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DD78-5A4C-45A4-ACBD-841FB657AAAE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823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E11-389C-4DD4-AF93-5F89C70E7A5A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463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BC4-45FF-4349-8ED3-C858D6DFAAC3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46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F382B-B767-4B9F-8516-44CAB20A63C9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076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6063-71E9-423A-9989-884D30F2C1B4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3E1F6-302F-4F90-A0B8-278119EAA11F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976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2A619-71CF-49CA-A27E-1CB07D9CAABF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76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89125" y="515229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팀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연어유희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13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10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2055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11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74267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897819" y="1371598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579580" y="1969472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12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69859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00038"/>
            <a:ext cx="11415712" cy="62293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13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81391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372104" y="1881552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717929" y="2461844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55025" y="3042136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50929" y="3560881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14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79872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32485" y="1389185"/>
            <a:ext cx="3358661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62907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15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79139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757139" y="1450732"/>
            <a:ext cx="1705708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153401" y="1954824"/>
            <a:ext cx="1705708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16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18769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491656" y="1433144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17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56497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450018" y="1415559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18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0519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50018" y="1415559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20" y="2488399"/>
            <a:ext cx="6130153" cy="4141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81" y="214313"/>
            <a:ext cx="9225280" cy="227408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19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82368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"/>
            <a:ext cx="12192000" cy="685763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414238" y="1327639"/>
            <a:ext cx="250580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587829" y="5859963"/>
            <a:ext cx="341812" cy="292644"/>
          </a:xfrm>
        </p:spPr>
        <p:txBody>
          <a:bodyPr/>
          <a:lstStyle/>
          <a:p>
            <a:fld id="{7F7FA517-82A5-4544-9890-96DFAC65D561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83905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596553" y="1397978"/>
            <a:ext cx="1090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20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8319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21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72073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788771" y="1450728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337540" y="1916720"/>
            <a:ext cx="2880945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22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89492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285287" y="13715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137534" y="1840523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48203" y="2420815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23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93203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85287" y="13715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137534" y="1840523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48203" y="2420815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77" y="1371598"/>
            <a:ext cx="7695104" cy="5214940"/>
          </a:xfrm>
          <a:prstGeom prst="rect">
            <a:avLst/>
          </a:prstGeom>
          <a:effectLst>
            <a:outerShdw dist="50800" dir="5400000" algn="ctr" rotWithShape="0">
              <a:srgbClr val="000000"/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5739"/>
            <a:ext cx="7927913" cy="3643312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24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8375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617072" y="1389182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25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92106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합치기_OCR_2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799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26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414729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5232"/>
            <a:ext cx="9344025" cy="59838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2269671"/>
            <a:ext cx="7800976" cy="2318658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27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90301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257175"/>
            <a:ext cx="11601450" cy="632936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28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19894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617076" y="13715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29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99817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61756"/>
            <a:ext cx="11787188" cy="6515269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29211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239007" y="13715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51696" y="1928442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30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32852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31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84172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425969" y="1468314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32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97874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33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92157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34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44340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35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68292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36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79270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85751"/>
            <a:ext cx="11444288" cy="6157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37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43329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911872" y="1441936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38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9146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742496" y="13715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39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68322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163410" y="1362807"/>
            <a:ext cx="1362808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13938" y="1943099"/>
            <a:ext cx="2092570" cy="852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36592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641134" y="1354013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434151" y="1995852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40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19839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383830" y="1951889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694491" y="2532181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31583" y="29717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31884" y="3552089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41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19615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239007" y="1397973"/>
            <a:ext cx="3320555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215562" y="1954820"/>
            <a:ext cx="3320555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42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3262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239007" y="1397973"/>
            <a:ext cx="3320555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43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68705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44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406559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Qa의 질문 답변 아이콘 0명에 대한 스톡 벡터 아트 및 기타 이미지 - iStock">
            <a:extLst>
              <a:ext uri="{FF2B5EF4-FFF2-40B4-BE49-F238E27FC236}">
                <a16:creationId xmlns:a16="http://schemas.microsoft.com/office/drawing/2014/main" id="{20ECA564-D3C0-4CB3-9A98-4483B17F5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 b="25000"/>
          <a:stretch/>
        </p:blipFill>
        <p:spPr bwMode="auto">
          <a:xfrm>
            <a:off x="4715979" y="2406439"/>
            <a:ext cx="3156434" cy="16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45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4697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5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02167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014439" y="1960685"/>
            <a:ext cx="21775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761535" y="4589585"/>
            <a:ext cx="250580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060223" y="5169877"/>
            <a:ext cx="250580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6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12443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228600"/>
            <a:ext cx="11587161" cy="638651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7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45612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112980" y="1354015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746637" y="1937241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8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79003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073666" y="1433146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9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53075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5470</Words>
  <Application>Microsoft Office PowerPoint</Application>
  <PresentationFormat>와이드스크린</PresentationFormat>
  <Paragraphs>427</Paragraphs>
  <Slides>45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비트캠프</dc:creator>
  <cp:lastModifiedBy>장 세종</cp:lastModifiedBy>
  <cp:revision>49</cp:revision>
  <dcterms:created xsi:type="dcterms:W3CDTF">2022-04-04T05:03:31Z</dcterms:created>
  <dcterms:modified xsi:type="dcterms:W3CDTF">2022-04-04T20:57:02Z</dcterms:modified>
</cp:coreProperties>
</file>